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FWHzP6/iUlmPalBCCjlRDDY13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D0DDDB-E1E9-4E89-A125-5CC3D6E03636}">
  <a:tblStyle styleId="{FED0DDDB-E1E9-4E89-A125-5CC3D6E036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67e2e28e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f67e2e28e3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84" name="Google Shape;84;p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137"/>
            <a:ext cx="12192000" cy="68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 txBox="1"/>
          <p:nvPr/>
        </p:nvSpPr>
        <p:spPr>
          <a:xfrm>
            <a:off x="349506" y="3685277"/>
            <a:ext cx="6860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8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b="0" i="0" sz="4800" u="none" cap="none" strike="noStrike">
              <a:solidFill>
                <a:srgbClr val="282F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ogotipo&#10;&#10;Descripción generada automáticamente"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38" y="315236"/>
            <a:ext cx="2366104" cy="53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12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2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12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1" y="900330"/>
            <a:ext cx="1219199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trabajo semanal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 Utilizar cronograma de inicio, indicando el cumplimiento al término del proyecto 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0" name="Google Shape;230;p12"/>
          <p:cNvGraphicFramePr/>
          <p:nvPr/>
        </p:nvGraphicFramePr>
        <p:xfrm>
          <a:off x="1180603" y="2135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{FED0DDDB-E1E9-4E89-A125-5CC3D6E03636}</a:tableStyleId>
              </a:tblPr>
              <a:tblGrid>
                <a:gridCol w="2116725"/>
                <a:gridCol w="839800"/>
                <a:gridCol w="819425"/>
                <a:gridCol w="824125"/>
                <a:gridCol w="819425"/>
                <a:gridCol w="819425"/>
                <a:gridCol w="819425"/>
                <a:gridCol w="819425"/>
                <a:gridCol w="819425"/>
                <a:gridCol w="822575"/>
              </a:tblGrid>
              <a:tr h="415900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5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s-CL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</a:tr>
              <a:tr h="5405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83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L" sz="800" u="none" cap="none" strike="noStrike">
                          <a:solidFill>
                            <a:srgbClr val="548DD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Describe actividades del punto anterior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" name="Google Shape;231;p12"/>
          <p:cNvSpPr/>
          <p:nvPr/>
        </p:nvSpPr>
        <p:spPr>
          <a:xfrm>
            <a:off x="747758" y="2048208"/>
            <a:ext cx="10696484" cy="454914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AA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489" y="678094"/>
            <a:ext cx="9198664" cy="554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828" y="0"/>
            <a:ext cx="1221182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507325" y="2427087"/>
            <a:ext cx="6170433" cy="87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AE5"/>
              </a:buClr>
              <a:buSzPts val="1800"/>
              <a:buFont typeface="Noto Sans Symbols"/>
              <a:buChar char="▪"/>
            </a:pPr>
            <a:r>
              <a:rPr lang="es-CL"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Descripción.</a:t>
            </a: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F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507326" y="1249531"/>
            <a:ext cx="5088137" cy="656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Síntesis</a:t>
            </a:r>
            <a:endParaRPr/>
          </a:p>
        </p:txBody>
      </p:sp>
      <p:pic>
        <p:nvPicPr>
          <p:cNvPr descr="Logotipo&#10;&#10;Descripción generada automáticamente" id="240" name="Google Shape;2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3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13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13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o&#10;&#10;Descripción generada automáticamente" id="250" name="Google Shape;250;p14"/>
          <p:cNvPicPr preferRelativeResize="0"/>
          <p:nvPr/>
        </p:nvPicPr>
        <p:blipFill rotWithShape="1">
          <a:blip r:embed="rId3">
            <a:alphaModFix amt="35000"/>
          </a:blip>
          <a:srcRect b="18" l="0" r="0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15" y="5389976"/>
            <a:ext cx="6802244" cy="789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569" y="3568390"/>
            <a:ext cx="2366104" cy="53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5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" name="Google Shape;94;p5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5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600" u="none" cap="none" strike="noStrik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b="0" i="0" sz="1600" u="none" cap="none" strike="noStrike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600" u="none" cap="none" strike="noStrike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00"/>
          </a:p>
        </p:txBody>
      </p:sp>
      <p:grpSp>
        <p:nvGrpSpPr>
          <p:cNvPr id="97" name="Google Shape;97;p5"/>
          <p:cNvGrpSpPr/>
          <p:nvPr/>
        </p:nvGrpSpPr>
        <p:grpSpPr>
          <a:xfrm>
            <a:off x="4088839" y="2484006"/>
            <a:ext cx="7633561" cy="4350605"/>
            <a:chOff x="0" y="0"/>
            <a:chExt cx="7633562" cy="4350605"/>
          </a:xfrm>
        </p:grpSpPr>
        <p:sp>
          <p:nvSpPr>
            <p:cNvPr id="98" name="Google Shape;98;p5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898C4"/>
                </a:gs>
                <a:gs pos="50000">
                  <a:srgbClr val="4C8BC2"/>
                </a:gs>
                <a:gs pos="100000">
                  <a:srgbClr val="3D7BB1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88ACD5"/>
                </a:gs>
                <a:gs pos="50000">
                  <a:srgbClr val="74A2D3"/>
                </a:gs>
                <a:gs pos="100000">
                  <a:srgbClr val="618EC0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Juan Miranda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s-CL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Diseñar, construir, probar y mantener el software</a:t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EC6E4"/>
                </a:gs>
                <a:gs pos="50000">
                  <a:srgbClr val="9FBEE3"/>
                </a:gs>
                <a:gs pos="100000">
                  <a:srgbClr val="88A7CD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 txBox="1"/>
            <p:nvPr/>
          </p:nvSpPr>
          <p:spPr>
            <a:xfrm>
              <a:off x="1662662" y="2990994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s-CL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Wladimir Rojas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b="0" i="0" lang="es-CL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b="0" i="0" lang="es-CL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Diseñar, construir, probar y mantener el software</a:t>
              </a:r>
              <a:endParaRPr/>
            </a:p>
          </p:txBody>
        </p:sp>
      </p:grpSp>
      <p:sp>
        <p:nvSpPr>
          <p:cNvPr id="103" name="Google Shape;103;p5"/>
          <p:cNvSpPr/>
          <p:nvPr/>
        </p:nvSpPr>
        <p:spPr>
          <a:xfrm>
            <a:off x="4088876" y="1008119"/>
            <a:ext cx="7633500" cy="13596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6898C4"/>
              </a:gs>
              <a:gs pos="50000">
                <a:srgbClr val="4C8BC2"/>
              </a:gs>
              <a:gs pos="100000">
                <a:srgbClr val="3D7BB1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250" y="1110275"/>
            <a:ext cx="1014425" cy="11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/>
          <p:nvPr/>
        </p:nvSpPr>
        <p:spPr>
          <a:xfrm>
            <a:off x="5751467" y="1045984"/>
            <a:ext cx="59709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00" lIns="80000" spcFirstLastPara="1" rIns="80000" wrap="square" tIns="80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s-CL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Alberto Lizana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C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es-CL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Recopilar, analizar y definir las necesidades del cliente.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250" y="2644975"/>
            <a:ext cx="1014425" cy="10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5751467" y="2513059"/>
            <a:ext cx="59709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00" lIns="80000" spcFirstLastPara="1" rIns="80000" wrap="square" tIns="80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0" i="0" lang="es-CL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 Escobar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b="0" i="0" lang="es-CL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b="0" i="0" lang="es-CL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Asegurar que los procesos Scrum se realicen correctamente</a:t>
            </a:r>
            <a:endParaRPr/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1399" y="5594050"/>
            <a:ext cx="1063275" cy="10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1400" y="4149050"/>
            <a:ext cx="1063275" cy="10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1287224" y="1812325"/>
            <a:ext cx="4015334" cy="389052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AA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623990" y="1521516"/>
            <a:ext cx="1467749" cy="1467749"/>
          </a:xfrm>
          <a:prstGeom prst="ellipse">
            <a:avLst/>
          </a:prstGeom>
          <a:solidFill>
            <a:srgbClr val="E9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2091739" y="1963348"/>
            <a:ext cx="24777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 o dolor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1879804" y="1442993"/>
            <a:ext cx="9519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Enlace</a:t>
            </a:r>
            <a:endParaRPr b="1" i="1" sz="18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1879805" y="2388260"/>
            <a:ext cx="3081940" cy="303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Falta de un sistema centralizado, eficiente y automatizado para la gestión de reservas de habitaciones y administración de usuarios en el hotel. Actualmente, el proceso es manual, lo que genera ineficiencias y potenciales errores.</a:t>
            </a:r>
            <a:endParaRPr sz="18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cono&#10;&#10;Descripción generada automáticamente"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527" y="1912472"/>
            <a:ext cx="679485" cy="685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6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6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6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7384026" y="1812325"/>
            <a:ext cx="4015334" cy="389052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AA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6720792" y="1521516"/>
            <a:ext cx="1467749" cy="1467749"/>
          </a:xfrm>
          <a:prstGeom prst="ellipse">
            <a:avLst/>
          </a:prstGeom>
          <a:solidFill>
            <a:srgbClr val="E9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o&#10;&#10;Descripción generada automáticamente"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329" y="1912472"/>
            <a:ext cx="679485" cy="68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8296485" y="1926595"/>
            <a:ext cx="29689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de solución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7810758" y="2351507"/>
            <a:ext cx="3296753" cy="3332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El objetivo del proyecto es desarrollar e implementar un sistema de gestión de reservas de habitaciones que permita la administración eficiente de las reservas, cuentas de usuarios y servicios asociados, mejorando la experiencia tanto para los empleados como para los clientes.</a:t>
            </a:r>
            <a:endParaRPr sz="18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1084488" y="836371"/>
            <a:ext cx="10023023" cy="655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600">
              <a:solidFill>
                <a:srgbClr val="282F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lecha derecha con relleno sólido" id="131" name="Google Shape;13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6392" y="31192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/>
          <p:nvPr/>
        </p:nvSpPr>
        <p:spPr>
          <a:xfrm>
            <a:off x="1287224" y="4083316"/>
            <a:ext cx="10156512" cy="224253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AA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623990" y="4216358"/>
            <a:ext cx="1467749" cy="1467749"/>
          </a:xfrm>
          <a:prstGeom prst="ellipse">
            <a:avLst/>
          </a:prstGeom>
          <a:solidFill>
            <a:srgbClr val="E9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2581315" y="4808440"/>
            <a:ext cx="8728800" cy="12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lang="es-CL" sz="1800">
                <a:solidFill>
                  <a:srgbClr val="404040"/>
                </a:solidFill>
              </a:rPr>
              <a:t>abarca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desde la planificación, diseño y desarrollo del sistema de reservas hasta su implementación y mantenimiento. Se incluirán funcionalidades como el catálogo de habitaciones, gestión de cuentas de usuarios, procesamiento de pagos y generación de reportes, entre otros.</a:t>
            </a:r>
            <a:endParaRPr sz="1800">
              <a:solidFill>
                <a:srgbClr val="40404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581315" y="4314690"/>
            <a:ext cx="79990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1879804" y="1583670"/>
            <a:ext cx="9519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Enlace</a:t>
            </a:r>
            <a:endParaRPr b="1" i="1" sz="18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287224" y="1565146"/>
            <a:ext cx="10156512" cy="1760211"/>
          </a:xfrm>
          <a:prstGeom prst="roundRect">
            <a:avLst>
              <a:gd fmla="val 16667" name="adj"/>
            </a:avLst>
          </a:prstGeom>
          <a:solidFill>
            <a:srgbClr val="00AA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623990" y="1724175"/>
            <a:ext cx="1467749" cy="1467749"/>
          </a:xfrm>
          <a:prstGeom prst="ellipse">
            <a:avLst/>
          </a:prstGeom>
          <a:solidFill>
            <a:srgbClr val="E9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2581315" y="2290270"/>
            <a:ext cx="7999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Desarrollar un software de gestión de reservas de habitaciones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2581315" y="1796520"/>
            <a:ext cx="79990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ogotipo&#10;&#10;Descripción generada automáticamente" id="145" name="Google Shape;1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7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7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o&#10;&#10;Descripción generada automáticamente" id="149" name="Google Shape;1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391" y="2115131"/>
            <a:ext cx="679485" cy="685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830" y="4571594"/>
            <a:ext cx="679485" cy="68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/>
        </p:nvSpPr>
        <p:spPr>
          <a:xfrm>
            <a:off x="507326" y="2725970"/>
            <a:ext cx="5088137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800"/>
              <a:buFont typeface="Arial"/>
              <a:buChar char="•"/>
            </a:pPr>
            <a:r>
              <a:rPr lang="es-CL"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432713" y="1241533"/>
            <a:ext cx="5088137" cy="1237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Alcances y limitaciones del proyecto</a:t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710" y="2447925"/>
            <a:ext cx="26670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8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8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8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o sosteniendo una caja de cartón&#10;&#10;Descripción generada automáticamente con confianza media"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36497" r="0" t="0"/>
          <a:stretch/>
        </p:blipFill>
        <p:spPr>
          <a:xfrm>
            <a:off x="5977430" y="-1"/>
            <a:ext cx="674172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21182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/>
          <p:nvPr/>
        </p:nvSpPr>
        <p:spPr>
          <a:xfrm>
            <a:off x="507326" y="2725970"/>
            <a:ext cx="5088137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507326" y="1548414"/>
            <a:ext cx="5088137" cy="1237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Pertinencia del proyecto con el perfil de egreso</a:t>
            </a:r>
            <a:endParaRPr/>
          </a:p>
        </p:txBody>
      </p:sp>
      <p:pic>
        <p:nvPicPr>
          <p:cNvPr descr="Logotipo&#10;&#10;Descripción generada automáticamente" id="174" name="Google Shape;17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9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9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9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o sosteniendo una caja de cartón&#10;&#10;Descripción generada automáticamente con confianza media" id="183" name="Google Shape;183;g2f67e2e28e3_1_5"/>
          <p:cNvPicPr preferRelativeResize="0"/>
          <p:nvPr/>
        </p:nvPicPr>
        <p:blipFill rotWithShape="1">
          <a:blip r:embed="rId3">
            <a:alphaModFix/>
          </a:blip>
          <a:srcRect b="0" l="36495" r="0" t="0"/>
          <a:stretch/>
        </p:blipFill>
        <p:spPr>
          <a:xfrm>
            <a:off x="5977430" y="-1"/>
            <a:ext cx="674172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f67e2e28e3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21182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f67e2e28e3_1_5"/>
          <p:cNvSpPr txBox="1"/>
          <p:nvPr/>
        </p:nvSpPr>
        <p:spPr>
          <a:xfrm>
            <a:off x="520176" y="700789"/>
            <a:ext cx="508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</a:t>
            </a:r>
            <a:endParaRPr/>
          </a:p>
        </p:txBody>
      </p:sp>
      <p:pic>
        <p:nvPicPr>
          <p:cNvPr descr="Logotipo&#10;&#10;Descripción generada automáticamente" id="186" name="Google Shape;186;g2f67e2e28e3_1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g2f67e2e28e3_1_5"/>
          <p:cNvCxnSpPr/>
          <p:nvPr/>
        </p:nvCxnSpPr>
        <p:spPr>
          <a:xfrm>
            <a:off x="1642732" y="198634"/>
            <a:ext cx="0" cy="281100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g2f67e2e28e3_1_5"/>
          <p:cNvCxnSpPr/>
          <p:nvPr/>
        </p:nvCxnSpPr>
        <p:spPr>
          <a:xfrm>
            <a:off x="3627856" y="198634"/>
            <a:ext cx="0" cy="281100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g2f67e2e28e3_1_5"/>
          <p:cNvSpPr txBox="1"/>
          <p:nvPr/>
        </p:nvSpPr>
        <p:spPr>
          <a:xfrm>
            <a:off x="1672550" y="198634"/>
            <a:ext cx="198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f67e2e28e3_1_5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2f67e2e28e3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22" y="1347300"/>
            <a:ext cx="7089402" cy="53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/>
        </p:nvSpPr>
        <p:spPr>
          <a:xfrm>
            <a:off x="432713" y="3170715"/>
            <a:ext cx="5088137" cy="2540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La metodología de trabajo que se utilizará para la gestión y desarrollo del sistema de gestión de reservas del hotel. Se adopta la metodología ágil Scrum para asegurar la flexibilidad, colaboración constante y entrega continua de valor.</a:t>
            </a:r>
            <a:endParaRPr sz="18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507325" y="954310"/>
            <a:ext cx="5088137" cy="1830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Metodología de trabajo para el desarrollo del proyecto</a:t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pción generada automáticamente"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10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10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0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cambio de ideas en la sala de juntas" id="204" name="Google Shape;2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4660" y="1384060"/>
            <a:ext cx="6127340" cy="408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1287224" y="1812325"/>
            <a:ext cx="10156512" cy="389052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AA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623990" y="1521516"/>
            <a:ext cx="1467749" cy="1467749"/>
          </a:xfrm>
          <a:prstGeom prst="ellipse">
            <a:avLst/>
          </a:prstGeom>
          <a:solidFill>
            <a:srgbClr val="E9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2091739" y="1963348"/>
            <a:ext cx="79990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Tecnologías utilizadas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1879804" y="1442993"/>
            <a:ext cx="9519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Enlace</a:t>
            </a:r>
            <a:endParaRPr b="1" i="1" sz="180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2091739" y="2388260"/>
            <a:ext cx="7956315" cy="237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Noto Sans Symbols"/>
              <a:buChar char="∙"/>
            </a:pPr>
            <a:r>
              <a:rPr b="1"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Frontend: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React, HTML, CSS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Noto Sans Symbols"/>
              <a:buChar char="∙"/>
            </a:pPr>
            <a:r>
              <a:rPr b="1"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Backend: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Django, Python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Noto Sans Symbols"/>
              <a:buChar char="∙"/>
            </a:pPr>
            <a:r>
              <a:rPr b="1"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Base de Datos: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Oracle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Noto Sans Symbols"/>
              <a:buChar char="∙"/>
            </a:pPr>
            <a:r>
              <a:rPr b="1"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Infraestructura: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Servicios en la nube (AWS)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Noto Sans Symbols"/>
              <a:buChar char="∙"/>
            </a:pPr>
            <a:r>
              <a:rPr b="1"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Herramientas de CI/CD:</a:t>
            </a:r>
            <a:r>
              <a:rPr lang="es-CL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Jenkins, GitLab CI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o&#10;&#10;Descripción generada automáticamente" id="214" name="Google Shape;2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527" y="1912472"/>
            <a:ext cx="679485" cy="685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15" name="Google Shape;2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74" y="196820"/>
            <a:ext cx="1252912" cy="2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1"/>
          <p:cNvCxnSpPr/>
          <p:nvPr/>
        </p:nvCxnSpPr>
        <p:spPr>
          <a:xfrm>
            <a:off x="1642732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11"/>
          <p:cNvCxnSpPr/>
          <p:nvPr/>
        </p:nvCxnSpPr>
        <p:spPr>
          <a:xfrm>
            <a:off x="3627856" y="198634"/>
            <a:ext cx="0" cy="281117"/>
          </a:xfrm>
          <a:prstGeom prst="straightConnector1">
            <a:avLst/>
          </a:prstGeom>
          <a:noFill/>
          <a:ln cap="rnd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11"/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Portafolio de Título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3657674" y="198634"/>
            <a:ext cx="372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rPr>
              <a:t>Nombre del Proyecto: </a:t>
            </a:r>
            <a:r>
              <a:rPr lang="es-CL" sz="1500">
                <a:solidFill>
                  <a:srgbClr val="282F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HotelBooker</a:t>
            </a:r>
            <a:endParaRPr sz="16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2022-02-10T19:58:30Z</dcterms:created>
  <dc:creator>Sebastian Cifuentes T.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Order">
    <vt:r8>1509800.0</vt:r8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